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74" d="100"/>
          <a:sy n="74" d="100"/>
        </p:scale>
        <p:origin x="318" y="72"/>
      </p:cViewPr>
      <p:guideLst/>
    </p:cSldViewPr>
  </p:slideViewPr>
  <p:notesTextViewPr>
    <p:cViewPr>
      <p:scale>
        <a:sx n="1" d="1"/>
        <a:sy n="1" d="1"/>
      </p:scale>
      <p:origin x="0" y="0"/>
    </p:cViewPr>
  </p:notesTextViewPr>
  <p:sorterViewPr>
    <p:cViewPr>
      <p:scale>
        <a:sx n="100" d="100"/>
        <a:sy n="100" d="100"/>
      </p:scale>
      <p:origin x="0" y="-354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08B9EBBA-996F-894A-B54A-D6246ED52CEA}" type="datetimeFigureOut">
              <a:rPr lang="en-US" smtClean="0"/>
              <a:pPr/>
              <a:t>10/11/2022</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D57F1E4F-1CFF-5643-939E-217C01CDF565}" type="slidenum">
              <a:rPr lang="en-US" smtClean="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06123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10/11/2022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0908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8DFA1846-DA80-1C48-A609-854EA85C59AD}" type="datetimeFigureOut">
              <a:rPr lang="en-US" smtClean="0"/>
              <a:pPr/>
              <a:t>10/11/2022</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D57F1E4F-1CFF-5643-939E-217C01CDF565}" type="slidenum">
              <a:rPr lang="en-US" smtClean="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03542513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10/11/2022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00228108"/>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10/11/2022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50892133"/>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10/11/2022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37805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10/11/2022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3782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D0DF5E60-9974-AC48-9591-99C2BB44B7CF}" type="datetimeFigureOut">
              <a:rPr lang="en-US" smtClean="0"/>
              <a:pPr/>
              <a:t>10/11/2022</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D57F1E4F-1CFF-5643-939E-217C01CDF565}" type="slidenum">
              <a:rPr lang="en-US" smtClean="0"/>
              <a:pPr/>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12547181"/>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18C79C5D-2A6F-F04D-97DA-BEF2467B64E4}" type="datetimeFigureOut">
              <a:rPr lang="en-US" smtClean="0"/>
              <a:pPr/>
              <a:t>10/11/2022</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30464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10/11/2022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36730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10/11/2022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46582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09B482E8-6E0E-1B4F-B1FD-C69DB9E858D9}" type="datetimeFigureOut">
              <a:rPr lang="en-US" smtClean="0"/>
              <a:pPr/>
              <a:t>10/11/2022</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D57F1E4F-1CFF-5643-939E-217C01CDF565}" type="slidenum">
              <a:rPr lang="en-US" smtClean="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8834543"/>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hf sldNum="0" hdr="0" ftr="0" dt="0"/>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sz="5400" dirty="0" smtClean="0">
                <a:solidFill>
                  <a:schemeClr val="tx1"/>
                </a:solidFill>
                <a:latin typeface="Arial" pitchFamily="34" charset="0"/>
                <a:cs typeface="Arial" pitchFamily="34" charset="0"/>
              </a:rPr>
              <a:t>4</a:t>
            </a:r>
            <a:r>
              <a:rPr lang="en-US" sz="5400" dirty="0" smtClean="0">
                <a:solidFill>
                  <a:schemeClr val="tx1"/>
                </a:solidFill>
                <a:latin typeface="Arial" pitchFamily="34" charset="0"/>
                <a:cs typeface="Arial" pitchFamily="34" charset="0"/>
              </a:rPr>
              <a:t>. </a:t>
            </a:r>
            <a:r>
              <a:rPr lang="en-US" sz="5400" dirty="0">
                <a:solidFill>
                  <a:schemeClr val="tx1"/>
                </a:solidFill>
                <a:latin typeface="Arial" pitchFamily="34" charset="0"/>
                <a:cs typeface="Arial" pitchFamily="34" charset="0"/>
              </a:rPr>
              <a:t>Hormon </a:t>
            </a:r>
            <a:r>
              <a:rPr lang="en-US" sz="5400" dirty="0" err="1">
                <a:solidFill>
                  <a:schemeClr val="tx1"/>
                </a:solidFill>
                <a:latin typeface="Arial" pitchFamily="34" charset="0"/>
                <a:cs typeface="Arial" pitchFamily="34" charset="0"/>
              </a:rPr>
              <a:t>dan</a:t>
            </a:r>
            <a:r>
              <a:rPr lang="en-US" sz="5400" dirty="0">
                <a:solidFill>
                  <a:schemeClr val="tx1"/>
                </a:solidFill>
                <a:latin typeface="Arial" pitchFamily="34" charset="0"/>
                <a:cs typeface="Arial" pitchFamily="34" charset="0"/>
              </a:rPr>
              <a:t> </a:t>
            </a:r>
            <a:r>
              <a:rPr lang="id-ID" sz="5400" dirty="0" smtClean="0">
                <a:solidFill>
                  <a:schemeClr val="tx1"/>
                </a:solidFill>
                <a:latin typeface="Arial" pitchFamily="34" charset="0"/>
                <a:cs typeface="Arial" pitchFamily="34" charset="0"/>
              </a:rPr>
              <a:t>PENGARUHNYA PADA ORIENTASI </a:t>
            </a:r>
            <a:r>
              <a:rPr lang="en-US" sz="5400" dirty="0" err="1" smtClean="0">
                <a:solidFill>
                  <a:schemeClr val="tx1"/>
                </a:solidFill>
                <a:latin typeface="Arial" pitchFamily="34" charset="0"/>
                <a:cs typeface="Arial" pitchFamily="34" charset="0"/>
              </a:rPr>
              <a:t>Seksual</a:t>
            </a:r>
            <a:endParaRPr lang="id-ID" sz="6000" dirty="0"/>
          </a:p>
        </p:txBody>
      </p:sp>
      <p:sp>
        <p:nvSpPr>
          <p:cNvPr id="3" name="Subtitle 2"/>
          <p:cNvSpPr>
            <a:spLocks noGrp="1"/>
          </p:cNvSpPr>
          <p:nvPr>
            <p:ph type="subTitle" idx="1"/>
          </p:nvPr>
        </p:nvSpPr>
        <p:spPr/>
        <p:txBody>
          <a:bodyPr/>
          <a:lstStyle/>
          <a:p>
            <a:r>
              <a:rPr lang="en-US" cap="small" dirty="0">
                <a:solidFill>
                  <a:schemeClr val="tx1"/>
                </a:solidFill>
              </a:rPr>
              <a:t> Arie Rihardini Sundari, S.Psi, M. </a:t>
            </a:r>
            <a:r>
              <a:rPr lang="en-US" cap="small" dirty="0" smtClean="0">
                <a:solidFill>
                  <a:schemeClr val="tx1"/>
                </a:solidFill>
              </a:rPr>
              <a:t>Si</a:t>
            </a:r>
            <a:endParaRPr lang="id-ID" cap="small" dirty="0">
              <a:solidFill>
                <a:schemeClr val="tx1"/>
              </a:solidFill>
            </a:endParaRPr>
          </a:p>
        </p:txBody>
      </p:sp>
    </p:spTree>
    <p:extLst>
      <p:ext uri="{BB962C8B-B14F-4D97-AF65-F5344CB8AC3E}">
        <p14:creationId xmlns:p14="http://schemas.microsoft.com/office/powerpoint/2010/main" val="3044201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67000" y="609600"/>
            <a:ext cx="8001000" cy="1816608"/>
          </a:xfrm>
        </p:spPr>
        <p:txBody>
          <a:bodyPr>
            <a:normAutofit fontScale="90000"/>
          </a:bodyPr>
          <a:lstStyle/>
          <a:p>
            <a:r>
              <a:rPr lang="id-ID" sz="4400" b="1" dirty="0" smtClean="0">
                <a:solidFill>
                  <a:schemeClr val="tx1"/>
                </a:solidFill>
                <a:latin typeface="Arial" pitchFamily="34" charset="0"/>
                <a:cs typeface="Arial" pitchFamily="34" charset="0"/>
              </a:rPr>
              <a:t>4</a:t>
            </a:r>
            <a:r>
              <a:rPr lang="en-US" sz="4400" b="1" dirty="0" smtClean="0">
                <a:solidFill>
                  <a:schemeClr val="tx1"/>
                </a:solidFill>
                <a:latin typeface="Arial" pitchFamily="34" charset="0"/>
                <a:cs typeface="Arial" pitchFamily="34" charset="0"/>
              </a:rPr>
              <a:t>. </a:t>
            </a:r>
            <a:r>
              <a:rPr lang="en-US" sz="4400" b="1" dirty="0">
                <a:solidFill>
                  <a:schemeClr val="tx1"/>
                </a:solidFill>
                <a:latin typeface="Arial" pitchFamily="34" charset="0"/>
                <a:cs typeface="Arial" pitchFamily="34" charset="0"/>
              </a:rPr>
              <a:t>Hormon </a:t>
            </a:r>
            <a:r>
              <a:rPr lang="en-US" sz="4400" b="1" dirty="0" err="1">
                <a:solidFill>
                  <a:schemeClr val="tx1"/>
                </a:solidFill>
                <a:latin typeface="Arial" pitchFamily="34" charset="0"/>
                <a:cs typeface="Arial" pitchFamily="34" charset="0"/>
              </a:rPr>
              <a:t>dan</a:t>
            </a:r>
            <a:r>
              <a:rPr lang="en-US" sz="4400" b="1" dirty="0">
                <a:solidFill>
                  <a:schemeClr val="tx1"/>
                </a:solidFill>
                <a:latin typeface="Arial" pitchFamily="34" charset="0"/>
                <a:cs typeface="Arial" pitchFamily="34" charset="0"/>
              </a:rPr>
              <a:t> </a:t>
            </a:r>
            <a:r>
              <a:rPr lang="id-ID" sz="4400" b="1" dirty="0" smtClean="0">
                <a:solidFill>
                  <a:schemeClr val="tx1"/>
                </a:solidFill>
                <a:latin typeface="Arial" pitchFamily="34" charset="0"/>
                <a:cs typeface="Arial" pitchFamily="34" charset="0"/>
              </a:rPr>
              <a:t>PENGARUHNYA PADA orientasi</a:t>
            </a:r>
            <a:r>
              <a:rPr lang="en-US" sz="4400" b="1" dirty="0" smtClean="0">
                <a:solidFill>
                  <a:schemeClr val="tx1"/>
                </a:solidFill>
                <a:latin typeface="Arial" pitchFamily="34" charset="0"/>
                <a:cs typeface="Arial" pitchFamily="34" charset="0"/>
              </a:rPr>
              <a:t> </a:t>
            </a:r>
            <a:r>
              <a:rPr lang="en-US" sz="4400" b="1" dirty="0">
                <a:solidFill>
                  <a:schemeClr val="tx1"/>
                </a:solidFill>
                <a:latin typeface="Arial" pitchFamily="34" charset="0"/>
                <a:cs typeface="Arial" pitchFamily="34" charset="0"/>
              </a:rPr>
              <a:t>Seksual </a:t>
            </a:r>
            <a:endParaRPr lang="id-ID" b="1" dirty="0"/>
          </a:p>
        </p:txBody>
      </p:sp>
      <p:sp>
        <p:nvSpPr>
          <p:cNvPr id="2" name="Content Placeholder 1"/>
          <p:cNvSpPr>
            <a:spLocks noGrp="1"/>
          </p:cNvSpPr>
          <p:nvPr>
            <p:ph idx="1"/>
          </p:nvPr>
        </p:nvSpPr>
        <p:spPr>
          <a:xfrm>
            <a:off x="1981200" y="2706624"/>
            <a:ext cx="8772144" cy="4151376"/>
          </a:xfrm>
        </p:spPr>
        <p:txBody>
          <a:bodyPr/>
          <a:lstStyle/>
          <a:p>
            <a:pPr marL="624078" indent="-514350">
              <a:buClr>
                <a:srgbClr val="002060"/>
              </a:buClr>
              <a:buSzPct val="100000"/>
              <a:buFont typeface="+mj-lt"/>
              <a:buAutoNum type="alphaUcPeriod"/>
            </a:pPr>
            <a:r>
              <a:rPr lang="en-US" dirty="0" smtClean="0">
                <a:solidFill>
                  <a:schemeClr val="tx1"/>
                </a:solidFill>
              </a:rPr>
              <a:t>Hormon dan pengaruhnya pada perkembangan </a:t>
            </a:r>
          </a:p>
          <a:p>
            <a:pPr marL="624078" indent="-514350">
              <a:buClr>
                <a:srgbClr val="002060"/>
              </a:buClr>
              <a:buSzPct val="100000"/>
              <a:buFont typeface="+mj-lt"/>
              <a:buAutoNum type="alphaUcPeriod"/>
            </a:pPr>
            <a:r>
              <a:rPr lang="en-US" dirty="0" smtClean="0">
                <a:solidFill>
                  <a:schemeClr val="tx1"/>
                </a:solidFill>
              </a:rPr>
              <a:t>Sistem endokrin dan perannya pd interaksi hypothalamus, kelenjar pituitary dan gonad.</a:t>
            </a:r>
          </a:p>
          <a:p>
            <a:pPr marL="624078" indent="-514350">
              <a:buClr>
                <a:srgbClr val="002060"/>
              </a:buClr>
              <a:buSzPct val="100000"/>
              <a:buFont typeface="+mj-lt"/>
              <a:buAutoNum type="alphaUcPeriod"/>
            </a:pPr>
            <a:r>
              <a:rPr lang="en-US" dirty="0" smtClean="0">
                <a:solidFill>
                  <a:schemeClr val="tx1"/>
                </a:solidFill>
              </a:rPr>
              <a:t>Androgen dan estrogen dan perannya pada perkembangan</a:t>
            </a:r>
            <a:endParaRPr lang="id-ID" dirty="0">
              <a:solidFill>
                <a:schemeClr val="tx1"/>
              </a:solidFill>
            </a:endParaRPr>
          </a:p>
        </p:txBody>
      </p:sp>
    </p:spTree>
    <p:extLst>
      <p:ext uri="{BB962C8B-B14F-4D97-AF65-F5344CB8AC3E}">
        <p14:creationId xmlns:p14="http://schemas.microsoft.com/office/powerpoint/2010/main" val="20073591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744" y="408432"/>
            <a:ext cx="7498080" cy="1143000"/>
          </a:xfrm>
        </p:spPr>
        <p:txBody>
          <a:bodyPr>
            <a:normAutofit fontScale="90000"/>
          </a:bodyPr>
          <a:lstStyle/>
          <a:p>
            <a:pPr algn="ctr"/>
            <a:r>
              <a:rPr lang="en-US" sz="4400" dirty="0">
                <a:solidFill>
                  <a:schemeClr val="tx1"/>
                </a:solidFill>
              </a:rPr>
              <a:t>Hormon dan pengaruhnya pada perkembangan</a:t>
            </a:r>
            <a:endParaRPr lang="id-ID" dirty="0"/>
          </a:p>
        </p:txBody>
      </p:sp>
      <p:sp>
        <p:nvSpPr>
          <p:cNvPr id="3" name="Content Placeholder 2"/>
          <p:cNvSpPr>
            <a:spLocks noGrp="1"/>
          </p:cNvSpPr>
          <p:nvPr>
            <p:ph idx="1"/>
          </p:nvPr>
        </p:nvSpPr>
        <p:spPr>
          <a:xfrm>
            <a:off x="1524000" y="2182368"/>
            <a:ext cx="9144000" cy="4675632"/>
          </a:xfrm>
        </p:spPr>
        <p:txBody>
          <a:bodyPr>
            <a:normAutofit/>
          </a:bodyPr>
          <a:lstStyle/>
          <a:p>
            <a:r>
              <a:rPr lang="en-US" dirty="0" smtClean="0">
                <a:solidFill>
                  <a:schemeClr val="tx1"/>
                </a:solidFill>
              </a:rPr>
              <a:t>Hormonal influences on human behavior are harder to establish than are influences on the genitalia, partly because behavioral sex differences are subtler than genital sex differences, and because behavior is subject to social (and other) influences after birth.</a:t>
            </a:r>
          </a:p>
          <a:p>
            <a:r>
              <a:rPr lang="en-US" dirty="0" smtClean="0">
                <a:solidFill>
                  <a:schemeClr val="tx1"/>
                </a:solidFill>
              </a:rPr>
              <a:t>These investigations have focused on childhood play behavior; sexual orientation; core gender identity (or the sense of self as male or female); personality characteristics, such as aggression and nurturing; and cognitive abilities, including spatial, mathematical, </a:t>
            </a:r>
            <a:r>
              <a:rPr lang="id-ID" dirty="0" smtClean="0">
                <a:solidFill>
                  <a:schemeClr val="tx1"/>
                </a:solidFill>
              </a:rPr>
              <a:t>and verbal abilities.</a:t>
            </a:r>
            <a:r>
              <a:rPr lang="en-US" dirty="0" smtClean="0">
                <a:solidFill>
                  <a:schemeClr val="tx1"/>
                </a:solidFill>
              </a:rPr>
              <a:t>  (Eagly dkk)</a:t>
            </a:r>
          </a:p>
        </p:txBody>
      </p:sp>
    </p:spTree>
    <p:extLst>
      <p:ext uri="{BB962C8B-B14F-4D97-AF65-F5344CB8AC3E}">
        <p14:creationId xmlns:p14="http://schemas.microsoft.com/office/powerpoint/2010/main" val="9061527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41058"/>
            <a:ext cx="9144000" cy="960438"/>
          </a:xfrm>
        </p:spPr>
        <p:txBody>
          <a:bodyPr>
            <a:noAutofit/>
          </a:bodyPr>
          <a:lstStyle/>
          <a:p>
            <a:pPr algn="ctr"/>
            <a:r>
              <a:rPr lang="en-US" sz="3600" dirty="0">
                <a:solidFill>
                  <a:schemeClr val="tx1"/>
                </a:solidFill>
              </a:rPr>
              <a:t>Hormon dan pengaruhnya pada perkembangan</a:t>
            </a:r>
            <a:endParaRPr lang="id-ID" sz="3600" dirty="0">
              <a:solidFill>
                <a:schemeClr val="tx1"/>
              </a:solidFill>
            </a:endParaRPr>
          </a:p>
        </p:txBody>
      </p:sp>
      <p:sp>
        <p:nvSpPr>
          <p:cNvPr id="3" name="Content Placeholder 2"/>
          <p:cNvSpPr>
            <a:spLocks noGrp="1"/>
          </p:cNvSpPr>
          <p:nvPr>
            <p:ph idx="1"/>
          </p:nvPr>
        </p:nvSpPr>
        <p:spPr>
          <a:xfrm>
            <a:off x="1524000" y="1584960"/>
            <a:ext cx="9973056" cy="5273040"/>
          </a:xfrm>
        </p:spPr>
        <p:txBody>
          <a:bodyPr>
            <a:normAutofit/>
          </a:bodyPr>
          <a:lstStyle/>
          <a:p>
            <a:pPr>
              <a:buNone/>
            </a:pPr>
            <a:r>
              <a:rPr lang="en-US" dirty="0" smtClean="0"/>
              <a:t>	</a:t>
            </a:r>
            <a:r>
              <a:rPr lang="en-US" b="1" i="1" dirty="0" smtClean="0">
                <a:solidFill>
                  <a:schemeClr val="tx1"/>
                </a:solidFill>
              </a:rPr>
              <a:t>The strongest evidence that prenatal hormones influence human behavior comes from studies of childhood play</a:t>
            </a:r>
            <a:r>
              <a:rPr lang="en-US" dirty="0" smtClean="0">
                <a:solidFill>
                  <a:schemeClr val="tx1"/>
                </a:solidFill>
              </a:rPr>
              <a:t>. One syndrome that has been studied extensively, congenital adrenal hyperplasia (CAH), is a genetic disorder that results in the production of high androgen levels by the adrenal gland, beginning prenatally. Girls with CAH are usually diagnosed near the time of birth, because they typically have partially masculinized genitalia, caused by their prenatal androgen excess. They are then treated postnatally to normalize hormones, sex-assigned and reared as girls, and surgically femininized. Boys with CAH are born with normal male genitalia and do not appear to have dramatically or consistently elevated androgen levels prenatally, perhaps because their testes are able to reduce androgen production to compensate for the excess hormone </a:t>
            </a:r>
            <a:r>
              <a:rPr lang="id-ID" dirty="0" smtClean="0">
                <a:solidFill>
                  <a:schemeClr val="tx1"/>
                </a:solidFill>
              </a:rPr>
              <a:t>from the adrenal gland.</a:t>
            </a:r>
            <a:r>
              <a:rPr lang="en-US" dirty="0" smtClean="0">
                <a:solidFill>
                  <a:schemeClr val="tx1"/>
                </a:solidFill>
              </a:rPr>
              <a:t> </a:t>
            </a:r>
            <a:r>
              <a:rPr lang="en-US" b="1" i="1" dirty="0" smtClean="0">
                <a:solidFill>
                  <a:schemeClr val="tx1"/>
                </a:solidFill>
              </a:rPr>
              <a:t>Behaviorally, girls with CAH show increased preferences for toys usually preferred by boys, such as cars and other vehicles, and reduced preferences for toys usually chosen by girls, such as dolls</a:t>
            </a:r>
            <a:r>
              <a:rPr lang="en-US" dirty="0" smtClean="0">
                <a:solidFill>
                  <a:schemeClr val="tx1"/>
                </a:solidFill>
              </a:rPr>
              <a:t>. (Eagly dkk)</a:t>
            </a:r>
            <a:endParaRPr lang="id-ID" dirty="0">
              <a:solidFill>
                <a:schemeClr val="tx1"/>
              </a:solidFill>
            </a:endParaRPr>
          </a:p>
        </p:txBody>
      </p:sp>
    </p:spTree>
    <p:extLst>
      <p:ext uri="{BB962C8B-B14F-4D97-AF65-F5344CB8AC3E}">
        <p14:creationId xmlns:p14="http://schemas.microsoft.com/office/powerpoint/2010/main" val="36065306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2340864" y="298704"/>
            <a:ext cx="7714488" cy="1143000"/>
          </a:xfrm>
        </p:spPr>
        <p:txBody>
          <a:bodyPr>
            <a:noAutofit/>
          </a:bodyPr>
          <a:lstStyle/>
          <a:p>
            <a:pPr algn="ctr"/>
            <a:r>
              <a:rPr lang="en-US" sz="3600" dirty="0">
                <a:solidFill>
                  <a:schemeClr val="tx1"/>
                </a:solidFill>
              </a:rPr>
              <a:t>Hormon dan pengaruhnya pada perkembangan</a:t>
            </a:r>
            <a:endParaRPr lang="id-ID" sz="3600"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1524000" y="1816608"/>
            <a:ext cx="9144000" cy="5041392"/>
          </a:xfrm>
        </p:spPr>
        <p:txBody>
          <a:bodyPr>
            <a:normAutofit/>
          </a:bodyPr>
          <a:lstStyle/>
          <a:p>
            <a:pPr>
              <a:buNone/>
            </a:pPr>
            <a:r>
              <a:rPr lang="en-US" dirty="0" smtClean="0">
                <a:solidFill>
                  <a:schemeClr val="tx1"/>
                </a:solidFill>
              </a:rPr>
              <a:t>Some individuals have gender identity disorders (GID), meaning a strong and persistent cross-gender identification or desire to be the other sex, and persistent discomfort with the assigned sex and its gender role, (APA, 2000).</a:t>
            </a:r>
          </a:p>
          <a:p>
            <a:pPr>
              <a:buNone/>
            </a:pPr>
            <a:r>
              <a:rPr lang="en-US" b="1" i="1" dirty="0" smtClean="0">
                <a:solidFill>
                  <a:schemeClr val="tx1"/>
                </a:solidFill>
              </a:rPr>
              <a:t>The hormones secreted by the adult gonads are sexually differentiated</a:t>
            </a:r>
            <a:r>
              <a:rPr lang="en-US" dirty="0" smtClean="0">
                <a:solidFill>
                  <a:schemeClr val="tx1"/>
                </a:solidFill>
              </a:rPr>
              <a:t>. In women, high levels of estrogen, notably a form of estrogen called 17β- estradiol, are secreted by the ovaries during the fertile years. The amount of estrogen secreted into the bloodstream depends on the stage of the menstrual cycle. During menses, estradiol levels are not much higher than in postmenopausal women. But levels increase by five- to 12-fold during the 3 days preceding ovulation and in the second half of the menstrual cycle, after ovulation takes place.  (Eagly dkk)</a:t>
            </a:r>
            <a:endParaRPr lang="id-ID" dirty="0">
              <a:solidFill>
                <a:schemeClr val="tx1"/>
              </a:solidFill>
            </a:endParaRPr>
          </a:p>
        </p:txBody>
      </p:sp>
    </p:spTree>
    <p:extLst>
      <p:ext uri="{BB962C8B-B14F-4D97-AF65-F5344CB8AC3E}">
        <p14:creationId xmlns:p14="http://schemas.microsoft.com/office/powerpoint/2010/main" val="3593034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6440" y="356616"/>
            <a:ext cx="8400288" cy="1143000"/>
          </a:xfrm>
        </p:spPr>
        <p:txBody>
          <a:bodyPr>
            <a:normAutofit fontScale="90000"/>
          </a:bodyPr>
          <a:lstStyle/>
          <a:p>
            <a:pPr algn="ctr"/>
            <a:r>
              <a:rPr lang="en-US" b="1" dirty="0" smtClean="0">
                <a:solidFill>
                  <a:schemeClr val="tx1"/>
                </a:solidFill>
                <a:effectLst/>
              </a:rPr>
              <a:t>Hormon dan pengaruhnya pada perkembangan</a:t>
            </a:r>
            <a:endParaRPr lang="id-ID" b="1" dirty="0">
              <a:solidFill>
                <a:schemeClr val="tx1"/>
              </a:solidFill>
              <a:effectLst/>
            </a:endParaRPr>
          </a:p>
        </p:txBody>
      </p:sp>
      <p:sp>
        <p:nvSpPr>
          <p:cNvPr id="3" name="Content Placeholder 2"/>
          <p:cNvSpPr>
            <a:spLocks noGrp="1"/>
          </p:cNvSpPr>
          <p:nvPr>
            <p:ph idx="1"/>
          </p:nvPr>
        </p:nvSpPr>
        <p:spPr>
          <a:xfrm>
            <a:off x="1524000" y="2450592"/>
            <a:ext cx="9619488" cy="4407408"/>
          </a:xfrm>
        </p:spPr>
        <p:txBody>
          <a:bodyPr>
            <a:normAutofit/>
          </a:bodyPr>
          <a:lstStyle/>
          <a:p>
            <a:r>
              <a:rPr lang="id-ID" dirty="0" smtClean="0">
                <a:solidFill>
                  <a:schemeClr val="tx1"/>
                </a:solidFill>
              </a:rPr>
              <a:t>Girls</a:t>
            </a:r>
            <a:r>
              <a:rPr lang="en-US" dirty="0" smtClean="0">
                <a:solidFill>
                  <a:schemeClr val="tx1"/>
                </a:solidFill>
              </a:rPr>
              <a:t> with congenital adrenal hyperplasia (CAH) typically are born with ambiguous genitalia, and despite surgical feminization, knowledge of this ambiguity could alter their self-perceptions or the ways in which their parents treat them, and this could </a:t>
            </a:r>
            <a:r>
              <a:rPr lang="id-ID" dirty="0" smtClean="0">
                <a:solidFill>
                  <a:schemeClr val="tx1"/>
                </a:solidFill>
              </a:rPr>
              <a:t>change their behavior</a:t>
            </a:r>
            <a:r>
              <a:rPr lang="en-US" dirty="0" smtClean="0">
                <a:solidFill>
                  <a:schemeClr val="tx1"/>
                </a:solidFill>
              </a:rPr>
              <a:t>. </a:t>
            </a:r>
          </a:p>
          <a:p>
            <a:r>
              <a:rPr lang="en-US" dirty="0" smtClean="0">
                <a:solidFill>
                  <a:schemeClr val="tx1"/>
                </a:solidFill>
              </a:rPr>
              <a:t>However, parents of girls with CAH are told to raise their daughters as they would any other girl, and they report that they do so (Berenbaum &amp; Hines, 1992; Ehrhardt &amp; Baker, 1974). (Eagly dkk)</a:t>
            </a:r>
            <a:endParaRPr lang="id-ID" dirty="0">
              <a:solidFill>
                <a:schemeClr val="tx1"/>
              </a:solidFill>
            </a:endParaRPr>
          </a:p>
        </p:txBody>
      </p:sp>
    </p:spTree>
    <p:extLst>
      <p:ext uri="{BB962C8B-B14F-4D97-AF65-F5344CB8AC3E}">
        <p14:creationId xmlns:p14="http://schemas.microsoft.com/office/powerpoint/2010/main" val="17848145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2514600" y="204990"/>
            <a:ext cx="7498080" cy="1143000"/>
          </a:xfrm>
        </p:spPr>
        <p:txBody>
          <a:bodyPr>
            <a:noAutofit/>
          </a:bodyPr>
          <a:lstStyle/>
          <a:p>
            <a:pPr algn="ctr"/>
            <a:r>
              <a:rPr lang="en-US" sz="3600" dirty="0">
                <a:solidFill>
                  <a:schemeClr val="tx1"/>
                </a:solidFill>
              </a:rPr>
              <a:t>Hormon dan pengaruhnya pada perkembangan</a:t>
            </a:r>
            <a:endParaRPr lang="id-ID" sz="3600"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1734312" y="1447800"/>
            <a:ext cx="8933688" cy="5410200"/>
          </a:xfrm>
        </p:spPr>
        <p:txBody>
          <a:bodyPr>
            <a:normAutofit lnSpcReduction="10000"/>
          </a:bodyPr>
          <a:lstStyle/>
          <a:p>
            <a:pPr>
              <a:buNone/>
            </a:pPr>
            <a:r>
              <a:rPr lang="en-US" b="1" i="1" dirty="0" smtClean="0">
                <a:solidFill>
                  <a:schemeClr val="tx1"/>
                </a:solidFill>
                <a:latin typeface="Arial Unicode MS" pitchFamily="34" charset="-128"/>
                <a:ea typeface="Arial Unicode MS" pitchFamily="34" charset="-128"/>
                <a:cs typeface="Arial Unicode MS" pitchFamily="34" charset="-128"/>
              </a:rPr>
              <a:t>In men, the testes secrete high concentrations of testosterone (T) during the reproductive years</a:t>
            </a:r>
            <a:r>
              <a:rPr lang="en-US" dirty="0" smtClean="0">
                <a:solidFill>
                  <a:schemeClr val="tx1"/>
                </a:solidFill>
                <a:latin typeface="Arial Unicode MS" pitchFamily="34" charset="-128"/>
                <a:ea typeface="Arial Unicode MS" pitchFamily="34" charset="-128"/>
                <a:cs typeface="Arial Unicode MS" pitchFamily="34" charset="-128"/>
              </a:rPr>
              <a:t>. Although the change is often overlooked, men undergo a drop in T in late life akin to menopause in women. Between the ages of 40 and 80, plasma free testosterone decreases by about 50%. This </a:t>
            </a:r>
            <a:r>
              <a:rPr lang="en-US" b="1" dirty="0" smtClean="0">
                <a:solidFill>
                  <a:schemeClr val="tx1"/>
                </a:solidFill>
                <a:latin typeface="Arial Unicode MS" pitchFamily="34" charset="-128"/>
                <a:ea typeface="Arial Unicode MS" pitchFamily="34" charset="-128"/>
                <a:cs typeface="Arial Unicode MS" pitchFamily="34" charset="-128"/>
              </a:rPr>
              <a:t>is </a:t>
            </a:r>
            <a:r>
              <a:rPr lang="en-US" b="1" i="1" dirty="0" smtClean="0">
                <a:solidFill>
                  <a:schemeClr val="tx1"/>
                </a:solidFill>
                <a:latin typeface="Arial Unicode MS" pitchFamily="34" charset="-128"/>
                <a:ea typeface="Arial Unicode MS" pitchFamily="34" charset="-128"/>
                <a:cs typeface="Arial Unicode MS" pitchFamily="34" charset="-128"/>
              </a:rPr>
              <a:t>andropause</a:t>
            </a:r>
            <a:r>
              <a:rPr lang="en-US" i="1" dirty="0" smtClean="0">
                <a:solidFill>
                  <a:schemeClr val="tx1"/>
                </a:solidFill>
                <a:latin typeface="Arial Unicode MS" pitchFamily="34" charset="-128"/>
                <a:ea typeface="Arial Unicode MS" pitchFamily="34" charset="-128"/>
                <a:cs typeface="Arial Unicode MS" pitchFamily="34" charset="-128"/>
              </a:rPr>
              <a:t>, a </a:t>
            </a:r>
            <a:r>
              <a:rPr lang="en-US" dirty="0" smtClean="0">
                <a:solidFill>
                  <a:schemeClr val="tx1"/>
                </a:solidFill>
                <a:latin typeface="Arial Unicode MS" pitchFamily="34" charset="-128"/>
                <a:ea typeface="Arial Unicode MS" pitchFamily="34" charset="-128"/>
                <a:cs typeface="Arial Unicode MS" pitchFamily="34" charset="-128"/>
              </a:rPr>
              <a:t>topic of current interest among behavioral researchers and endocrinologists. </a:t>
            </a:r>
          </a:p>
          <a:p>
            <a:pPr>
              <a:buNone/>
            </a:pPr>
            <a:r>
              <a:rPr lang="en-US" dirty="0" smtClean="0">
                <a:solidFill>
                  <a:schemeClr val="tx1"/>
                </a:solidFill>
                <a:latin typeface="Arial Unicode MS" pitchFamily="34" charset="-128"/>
                <a:ea typeface="Arial Unicode MS" pitchFamily="34" charset="-128"/>
                <a:cs typeface="Arial Unicode MS" pitchFamily="34" charset="-128"/>
              </a:rPr>
              <a:t>There are also biological rhythms in T secretion that occur at younger ages. For example, </a:t>
            </a:r>
            <a:r>
              <a:rPr lang="en-US" b="1" i="1" dirty="0" smtClean="0">
                <a:solidFill>
                  <a:schemeClr val="tx1"/>
                </a:solidFill>
                <a:latin typeface="Arial Unicode MS" pitchFamily="34" charset="-128"/>
                <a:ea typeface="Arial Unicode MS" pitchFamily="34" charset="-128"/>
                <a:cs typeface="Arial Unicode MS" pitchFamily="34" charset="-128"/>
              </a:rPr>
              <a:t>in males of reproductive age, T release shows a diurnal rhythm, with levels of free testosterone 30–50% higher in early morning than in late afternoon or evening</a:t>
            </a:r>
            <a:r>
              <a:rPr lang="en-US" dirty="0" smtClean="0">
                <a:solidFill>
                  <a:schemeClr val="tx1"/>
                </a:solidFill>
                <a:latin typeface="Arial Unicode MS" pitchFamily="34" charset="-128"/>
                <a:ea typeface="Arial Unicode MS" pitchFamily="34" charset="-128"/>
                <a:cs typeface="Arial Unicode MS" pitchFamily="34" charset="-128"/>
              </a:rPr>
              <a:t>. There is also a seasonal rhythm, with higher T in autumn than in spring, although the precise timing depends on geographical locale. </a:t>
            </a:r>
            <a:r>
              <a:rPr lang="en-US" b="1" i="1" dirty="0" smtClean="0">
                <a:solidFill>
                  <a:schemeClr val="tx1"/>
                </a:solidFill>
                <a:latin typeface="Arial Unicode MS" pitchFamily="34" charset="-128"/>
                <a:ea typeface="Arial Unicode MS" pitchFamily="34" charset="-128"/>
                <a:cs typeface="Arial Unicode MS" pitchFamily="34" charset="-128"/>
              </a:rPr>
              <a:t>Both sexes also secrete small amounts of “opposite-sex” hormones—T in women, which comes mainly from the adrenal glands and ovaries, and estradiol in men, which mostly comes, not from the testes, but from peripheral conversion of T to estradiol by enzymes in fatty tissue</a:t>
            </a:r>
            <a:r>
              <a:rPr lang="en-US" dirty="0" smtClean="0">
                <a:solidFill>
                  <a:schemeClr val="tx1"/>
                </a:solidFill>
                <a:latin typeface="Arial Unicode MS" pitchFamily="34" charset="-128"/>
                <a:ea typeface="Arial Unicode MS" pitchFamily="34" charset="-128"/>
                <a:cs typeface="Arial Unicode MS" pitchFamily="34" charset="-128"/>
              </a:rPr>
              <a:t>. </a:t>
            </a:r>
          </a:p>
          <a:p>
            <a:pPr algn="r">
              <a:buNone/>
            </a:pPr>
            <a:r>
              <a:rPr lang="en-US" dirty="0" smtClean="0">
                <a:solidFill>
                  <a:schemeClr val="tx1"/>
                </a:solidFill>
                <a:latin typeface="Arial Unicode MS" pitchFamily="34" charset="-128"/>
                <a:ea typeface="Arial Unicode MS" pitchFamily="34" charset="-128"/>
                <a:cs typeface="Arial Unicode MS" pitchFamily="34" charset="-128"/>
              </a:rPr>
              <a:t>(Eagly dkk)</a:t>
            </a:r>
          </a:p>
        </p:txBody>
      </p:sp>
    </p:spTree>
    <p:extLst>
      <p:ext uri="{BB962C8B-B14F-4D97-AF65-F5344CB8AC3E}">
        <p14:creationId xmlns:p14="http://schemas.microsoft.com/office/powerpoint/2010/main" val="8734182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1386840" y="158496"/>
            <a:ext cx="8915400" cy="1426464"/>
          </a:xfrm>
        </p:spPr>
        <p:txBody>
          <a:bodyPr>
            <a:noAutofit/>
          </a:bodyPr>
          <a:lstStyle/>
          <a:p>
            <a:pPr lvl="0"/>
            <a:r>
              <a:rPr lang="en-US" sz="3200" b="1" dirty="0">
                <a:solidFill>
                  <a:schemeClr val="tx1"/>
                </a:solidFill>
                <a:latin typeface="Arial Rounded MT Bold" pitchFamily="34" charset="0"/>
              </a:rPr>
              <a:t>Sistem endokrin dan perannya </a:t>
            </a:r>
            <a:r>
              <a:rPr lang="en-US" sz="3200" b="1" dirty="0" smtClean="0">
                <a:solidFill>
                  <a:schemeClr val="tx1"/>
                </a:solidFill>
                <a:latin typeface="Arial Rounded MT Bold" pitchFamily="34" charset="0"/>
              </a:rPr>
              <a:t>p</a:t>
            </a:r>
            <a:r>
              <a:rPr lang="id-ID" sz="3200" b="1" dirty="0" smtClean="0">
                <a:solidFill>
                  <a:schemeClr val="tx1"/>
                </a:solidFill>
                <a:latin typeface="Arial Rounded MT Bold" pitchFamily="34" charset="0"/>
              </a:rPr>
              <a:t>a</a:t>
            </a:r>
            <a:r>
              <a:rPr lang="en-US" sz="3200" b="1" dirty="0" smtClean="0">
                <a:solidFill>
                  <a:schemeClr val="tx1"/>
                </a:solidFill>
                <a:latin typeface="Arial Rounded MT Bold" pitchFamily="34" charset="0"/>
              </a:rPr>
              <a:t>d</a:t>
            </a:r>
            <a:r>
              <a:rPr lang="id-ID" sz="3200" b="1" dirty="0" smtClean="0">
                <a:solidFill>
                  <a:schemeClr val="tx1"/>
                </a:solidFill>
                <a:latin typeface="Arial Rounded MT Bold" pitchFamily="34" charset="0"/>
              </a:rPr>
              <a:t>a</a:t>
            </a:r>
            <a:r>
              <a:rPr lang="en-US" sz="3200" b="1" dirty="0" smtClean="0">
                <a:solidFill>
                  <a:schemeClr val="tx1"/>
                </a:solidFill>
                <a:latin typeface="Arial Rounded MT Bold" pitchFamily="34" charset="0"/>
              </a:rPr>
              <a:t> </a:t>
            </a:r>
            <a:r>
              <a:rPr lang="en-US" sz="3200" b="1" dirty="0">
                <a:solidFill>
                  <a:schemeClr val="tx1"/>
                </a:solidFill>
                <a:latin typeface="Arial Rounded MT Bold" pitchFamily="34" charset="0"/>
              </a:rPr>
              <a:t>interaksi hypothalamus, kelenjar pituitary dan gonad</a:t>
            </a:r>
            <a:endParaRPr lang="id-ID" sz="3200" b="1" dirty="0">
              <a:solidFill>
                <a:schemeClr val="tx1"/>
              </a:solidFill>
              <a:latin typeface="Arial Rounded MT Bold" pitchFamily="34" charset="0"/>
            </a:endParaRPr>
          </a:p>
        </p:txBody>
      </p:sp>
      <p:sp>
        <p:nvSpPr>
          <p:cNvPr id="2" name="Content Placeholder 1"/>
          <p:cNvSpPr>
            <a:spLocks noGrp="1"/>
          </p:cNvSpPr>
          <p:nvPr>
            <p:ph idx="1"/>
          </p:nvPr>
        </p:nvSpPr>
        <p:spPr>
          <a:xfrm>
            <a:off x="1386840" y="1804416"/>
            <a:ext cx="9182040" cy="5053584"/>
          </a:xfrm>
        </p:spPr>
        <p:txBody>
          <a:bodyPr>
            <a:normAutofit fontScale="85000" lnSpcReduction="10000"/>
          </a:bodyPr>
          <a:lstStyle/>
          <a:p>
            <a:pPr marL="514350" indent="-514350">
              <a:buClr>
                <a:schemeClr val="accent4">
                  <a:lumMod val="50000"/>
                </a:schemeClr>
              </a:buClr>
              <a:buSzPct val="100000"/>
              <a:buFont typeface="Wingdings" pitchFamily="2" charset="2"/>
              <a:buChar char="v"/>
            </a:pPr>
            <a:r>
              <a:rPr lang="en-US" sz="2600" dirty="0" smtClean="0">
                <a:solidFill>
                  <a:schemeClr val="tx1"/>
                </a:solidFill>
                <a:latin typeface="Arial" pitchFamily="34" charset="0"/>
                <a:cs typeface="Arial" pitchFamily="34" charset="0"/>
              </a:rPr>
              <a:t>Di</a:t>
            </a:r>
            <a:r>
              <a:rPr lang="id-ID" sz="2600" dirty="0" smtClean="0">
                <a:solidFill>
                  <a:schemeClr val="tx1"/>
                </a:solidFill>
                <a:latin typeface="Arial" pitchFamily="34" charset="0"/>
                <a:cs typeface="Arial" pitchFamily="34" charset="0"/>
              </a:rPr>
              <a:t> </a:t>
            </a:r>
            <a:r>
              <a:rPr lang="en-US" sz="2600" dirty="0" smtClean="0">
                <a:solidFill>
                  <a:schemeClr val="tx1"/>
                </a:solidFill>
                <a:latin typeface="Arial" pitchFamily="34" charset="0"/>
                <a:cs typeface="Arial" pitchFamily="34" charset="0"/>
              </a:rPr>
              <a:t>balik </a:t>
            </a:r>
            <a:r>
              <a:rPr lang="en-US" sz="2600" dirty="0">
                <a:solidFill>
                  <a:schemeClr val="tx1"/>
                </a:solidFill>
                <a:latin typeface="Arial" pitchFamily="34" charset="0"/>
                <a:cs typeface="Arial" pitchFamily="34" charset="0"/>
              </a:rPr>
              <a:t>tumbuhnya kumis pada anak laki-laki dan melebarnya pinggul pada anak perempuan terjadi banjir hormon (</a:t>
            </a:r>
            <a:r>
              <a:rPr lang="en-US" sz="2600" i="1" dirty="0">
                <a:solidFill>
                  <a:schemeClr val="tx1"/>
                </a:solidFill>
                <a:latin typeface="Arial" pitchFamily="34" charset="0"/>
                <a:cs typeface="Arial" pitchFamily="34" charset="0"/>
              </a:rPr>
              <a:t>hormones</a:t>
            </a:r>
            <a:r>
              <a:rPr lang="en-US" sz="2600" dirty="0">
                <a:solidFill>
                  <a:schemeClr val="tx1"/>
                </a:solidFill>
                <a:latin typeface="Arial" pitchFamily="34" charset="0"/>
                <a:cs typeface="Arial" pitchFamily="34" charset="0"/>
              </a:rPr>
              <a:t>) – yaitu suatu substansi kimiawi berkekuatan besar yang dikeluarkan oleh kelenjar endokrin dan dialirkan melalui pembuluh darah.</a:t>
            </a:r>
          </a:p>
          <a:p>
            <a:pPr marL="228600" indent="-228600">
              <a:buClr>
                <a:schemeClr val="accent4">
                  <a:lumMod val="50000"/>
                </a:schemeClr>
              </a:buClr>
              <a:buSzPct val="100000"/>
              <a:buFont typeface="Wingdings" pitchFamily="2" charset="2"/>
              <a:buChar char="v"/>
            </a:pPr>
            <a:endParaRPr lang="en-US" sz="1000" dirty="0">
              <a:latin typeface="Calibri" pitchFamily="34" charset="0"/>
              <a:cs typeface="MV Boli" pitchFamily="2" charset="0"/>
            </a:endParaRPr>
          </a:p>
          <a:p>
            <a:pPr marL="514350" indent="-514350">
              <a:buClr>
                <a:schemeClr val="accent4">
                  <a:lumMod val="50000"/>
                </a:schemeClr>
              </a:buClr>
              <a:buSzPct val="100000"/>
              <a:buFont typeface="Wingdings" pitchFamily="2" charset="2"/>
              <a:buChar char="v"/>
            </a:pPr>
            <a:r>
              <a:rPr lang="en-US" sz="2600" dirty="0">
                <a:solidFill>
                  <a:schemeClr val="tx1"/>
                </a:solidFill>
                <a:latin typeface="Arial" pitchFamily="34" charset="0"/>
                <a:cs typeface="Arial" pitchFamily="34" charset="0"/>
              </a:rPr>
              <a:t>Peran sistem endokrin pada masa pubertas melibatkan interaksi hipotalamus, kelenjar pituitari dan kelenjar gonad (kelenjar seks).</a:t>
            </a:r>
          </a:p>
          <a:p>
            <a:pPr marL="633413" indent="-279400" algn="just">
              <a:buClr>
                <a:schemeClr val="tx1"/>
              </a:buClr>
              <a:buSzPct val="100000"/>
              <a:buAutoNum type="alphaLcPeriod"/>
            </a:pPr>
            <a:r>
              <a:rPr lang="en-US" sz="2600" dirty="0">
                <a:solidFill>
                  <a:schemeClr val="tx1"/>
                </a:solidFill>
                <a:latin typeface="Arial" pitchFamily="34" charset="0"/>
                <a:cs typeface="Arial" pitchFamily="34" charset="0"/>
              </a:rPr>
              <a:t>Hipotalamus : suatu struktur yang terletak di bagian atas otak yang memantau kegiatan makan, minum dan hubungan seks.</a:t>
            </a:r>
          </a:p>
          <a:p>
            <a:pPr marL="633413" indent="-279400" algn="just">
              <a:buClr>
                <a:schemeClr val="tx1"/>
              </a:buClr>
              <a:buSzPct val="100000"/>
              <a:buAutoNum type="alphaLcPeriod"/>
            </a:pPr>
            <a:r>
              <a:rPr lang="en-US" sz="2600" dirty="0">
                <a:solidFill>
                  <a:schemeClr val="tx1"/>
                </a:solidFill>
                <a:latin typeface="Arial" pitchFamily="34" charset="0"/>
                <a:cs typeface="Arial" pitchFamily="34" charset="0"/>
              </a:rPr>
              <a:t>Kelenjar pituitari : kelenjar endokrin yang mengendalikan pertumbuhan dan mengatur kelenjar-kelenjar lainnya.</a:t>
            </a:r>
          </a:p>
          <a:p>
            <a:pPr marL="633413" indent="-279400" algn="just">
              <a:buClr>
                <a:schemeClr val="tx1"/>
              </a:buClr>
              <a:buSzPct val="100000"/>
              <a:buAutoNum type="alphaLcPeriod"/>
            </a:pPr>
            <a:r>
              <a:rPr lang="en-US" sz="2600" dirty="0">
                <a:solidFill>
                  <a:schemeClr val="tx1"/>
                </a:solidFill>
                <a:latin typeface="Arial" pitchFamily="34" charset="0"/>
                <a:cs typeface="Arial" pitchFamily="34" charset="0"/>
              </a:rPr>
              <a:t>Gonad : kelenjar kelamin (buah zakar pada anak laki-laki dan indung telur pada anak perempuan).</a:t>
            </a:r>
            <a:endParaRPr lang="id-ID" sz="26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1698532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52600" y="219456"/>
            <a:ext cx="8915400" cy="1475232"/>
          </a:xfrm>
        </p:spPr>
        <p:txBody>
          <a:bodyPr>
            <a:normAutofit fontScale="90000"/>
          </a:bodyPr>
          <a:lstStyle/>
          <a:p>
            <a:pPr lvl="0"/>
            <a:r>
              <a:rPr lang="en-US" sz="3600" b="1" dirty="0">
                <a:solidFill>
                  <a:schemeClr val="tx1"/>
                </a:solidFill>
                <a:latin typeface="Arial Rounded MT Bold" pitchFamily="34" charset="0"/>
              </a:rPr>
              <a:t>Sistem endokrin dan perannya pd interaksi hypothalamus, kelenjar pituitary dan gonad</a:t>
            </a:r>
            <a:endParaRPr lang="id-ID" sz="3600" b="1" dirty="0">
              <a:solidFill>
                <a:schemeClr val="tx1"/>
              </a:solidFill>
              <a:latin typeface="Arial Rounded MT Bold" pitchFamily="34" charset="0"/>
            </a:endParaRPr>
          </a:p>
        </p:txBody>
      </p:sp>
      <p:sp>
        <p:nvSpPr>
          <p:cNvPr id="2" name="Content Placeholder 1"/>
          <p:cNvSpPr>
            <a:spLocks noGrp="1"/>
          </p:cNvSpPr>
          <p:nvPr>
            <p:ph idx="1"/>
          </p:nvPr>
        </p:nvSpPr>
        <p:spPr>
          <a:xfrm>
            <a:off x="1524000" y="1877568"/>
            <a:ext cx="9144000" cy="4980432"/>
          </a:xfrm>
        </p:spPr>
        <p:txBody>
          <a:bodyPr>
            <a:normAutofit/>
          </a:bodyPr>
          <a:lstStyle/>
          <a:p>
            <a:pPr>
              <a:buNone/>
            </a:pPr>
            <a:r>
              <a:rPr lang="en-US" dirty="0" smtClean="0">
                <a:solidFill>
                  <a:schemeClr val="tx1"/>
                </a:solidFill>
              </a:rPr>
              <a:t>	Although sexual differentiation begins with the </a:t>
            </a:r>
            <a:r>
              <a:rPr lang="en-US" b="1" i="1" dirty="0" smtClean="0">
                <a:solidFill>
                  <a:schemeClr val="tx1"/>
                </a:solidFill>
              </a:rPr>
              <a:t>sex chromosomes (XX or XY), </a:t>
            </a:r>
            <a:r>
              <a:rPr lang="en-US" dirty="0" smtClean="0">
                <a:solidFill>
                  <a:schemeClr val="tx1"/>
                </a:solidFill>
              </a:rPr>
              <a:t>these chromosomes do not exert most of their influences directly. Instead, their main job is to </a:t>
            </a:r>
            <a:r>
              <a:rPr lang="en-US" b="1" i="1" dirty="0" smtClean="0">
                <a:solidFill>
                  <a:schemeClr val="tx1"/>
                </a:solidFill>
              </a:rPr>
              <a:t>direct the gonads to develop as either testes or ovaries</a:t>
            </a:r>
            <a:r>
              <a:rPr lang="en-US" dirty="0" smtClean="0">
                <a:solidFill>
                  <a:schemeClr val="tx1"/>
                </a:solidFill>
              </a:rPr>
              <a:t>. After that, </a:t>
            </a:r>
            <a:r>
              <a:rPr lang="en-US" b="1" i="1" dirty="0" smtClean="0">
                <a:solidFill>
                  <a:schemeClr val="tx1"/>
                </a:solidFill>
              </a:rPr>
              <a:t>hormones from the gonads, particularly androgens from the testes, provide the major biological influences on sexual differentiation</a:t>
            </a:r>
            <a:r>
              <a:rPr lang="en-US" dirty="0" smtClean="0">
                <a:solidFill>
                  <a:schemeClr val="tx1"/>
                </a:solidFill>
              </a:rPr>
              <a:t>. The influences of hormones on sexual differentiation begin early in gestation, and involve the internal and external genitalia, as well as the brain and behavior.  These hormonal influences do not mean that the social environment is unimportant for gender development. However, </a:t>
            </a:r>
            <a:r>
              <a:rPr lang="en-US" b="1" i="1" dirty="0" smtClean="0">
                <a:solidFill>
                  <a:schemeClr val="tx1"/>
                </a:solidFill>
              </a:rPr>
              <a:t>infants enter the world with some predispositions to “masculinity” and “femininity,” and these predispositions appear to result largely from hormones to which they </a:t>
            </a:r>
            <a:r>
              <a:rPr lang="id-ID" b="1" i="1" dirty="0" smtClean="0">
                <a:solidFill>
                  <a:schemeClr val="tx1"/>
                </a:solidFill>
              </a:rPr>
              <a:t>were exposed before birth.</a:t>
            </a:r>
            <a:endParaRPr lang="en-US" b="1" i="1" dirty="0" smtClean="0">
              <a:solidFill>
                <a:schemeClr val="tx1"/>
              </a:solidFill>
            </a:endParaRPr>
          </a:p>
          <a:p>
            <a:pPr algn="r">
              <a:buNone/>
            </a:pPr>
            <a:r>
              <a:rPr lang="en-US" dirty="0" smtClean="0">
                <a:latin typeface="Arial Black" pitchFamily="34" charset="0"/>
                <a:ea typeface="Arial Unicode MS" pitchFamily="34" charset="-128"/>
                <a:cs typeface="Arial Unicode MS" pitchFamily="34" charset="-128"/>
              </a:rPr>
              <a:t>(Eagly dkk)</a:t>
            </a:r>
            <a:endParaRPr lang="id-ID" b="1" i="1" dirty="0"/>
          </a:p>
        </p:txBody>
      </p:sp>
    </p:spTree>
    <p:extLst>
      <p:ext uri="{BB962C8B-B14F-4D97-AF65-F5344CB8AC3E}">
        <p14:creationId xmlns:p14="http://schemas.microsoft.com/office/powerpoint/2010/main" val="20910667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38656" y="1066800"/>
            <a:ext cx="9765792" cy="5791199"/>
          </a:xfrm>
        </p:spPr>
        <p:txBody>
          <a:bodyPr>
            <a:noAutofit/>
          </a:bodyPr>
          <a:lstStyle/>
          <a:p>
            <a:pPr marL="176213" indent="-176213"/>
            <a:r>
              <a:rPr lang="en-US" sz="2300" dirty="0">
                <a:solidFill>
                  <a:schemeClr val="tx1"/>
                </a:solidFill>
                <a:latin typeface="Arial" pitchFamily="34" charset="0"/>
                <a:cs typeface="Arial" pitchFamily="34" charset="0"/>
              </a:rPr>
              <a:t>Dua jenis hormon utama yang penting dalam masa pubertas </a:t>
            </a:r>
          </a:p>
          <a:p>
            <a:pPr marL="457200" indent="-192088">
              <a:buClr>
                <a:schemeClr val="tx1"/>
              </a:buClr>
              <a:buSzPct val="100000"/>
              <a:buAutoNum type="alphaLcPeriod"/>
            </a:pPr>
            <a:r>
              <a:rPr lang="en-US" sz="2300" dirty="0">
                <a:solidFill>
                  <a:schemeClr val="tx1"/>
                </a:solidFill>
                <a:latin typeface="Arial" pitchFamily="34" charset="0"/>
                <a:cs typeface="Arial" pitchFamily="34" charset="0"/>
              </a:rPr>
              <a:t> Androgen </a:t>
            </a:r>
            <a:r>
              <a:rPr lang="en-US" sz="2300" dirty="0">
                <a:solidFill>
                  <a:schemeClr val="tx1"/>
                </a:solidFill>
                <a:latin typeface="Arial" pitchFamily="34" charset="0"/>
                <a:cs typeface="Arial" pitchFamily="34" charset="0"/>
                <a:sym typeface="Wingdings" pitchFamily="2" charset="2"/>
              </a:rPr>
              <a:t> hormon seks laki-laki</a:t>
            </a:r>
          </a:p>
          <a:p>
            <a:pPr marL="457200" indent="-192088">
              <a:buClr>
                <a:schemeClr val="tx1"/>
              </a:buClr>
              <a:buSzPct val="100000"/>
              <a:buAutoNum type="alphaLcPeriod"/>
            </a:pPr>
            <a:r>
              <a:rPr lang="en-US" sz="2300" dirty="0">
                <a:solidFill>
                  <a:schemeClr val="tx1"/>
                </a:solidFill>
                <a:latin typeface="Arial" pitchFamily="34" charset="0"/>
                <a:cs typeface="Arial" pitchFamily="34" charset="0"/>
                <a:sym typeface="Wingdings" pitchFamily="2" charset="2"/>
              </a:rPr>
              <a:t> Estrogen  hormon seks perempuan</a:t>
            </a:r>
          </a:p>
          <a:p>
            <a:pPr marL="0" indent="0" algn="just">
              <a:buNone/>
            </a:pPr>
            <a:r>
              <a:rPr lang="en-US" sz="2300" b="1" dirty="0">
                <a:solidFill>
                  <a:schemeClr val="tx1"/>
                </a:solidFill>
                <a:latin typeface="Arial" pitchFamily="34" charset="0"/>
                <a:cs typeface="Arial" pitchFamily="34" charset="0"/>
                <a:sym typeface="Wingdings" pitchFamily="2" charset="2"/>
              </a:rPr>
              <a:t>Testoteron </a:t>
            </a:r>
            <a:r>
              <a:rPr lang="en-US" sz="2300" dirty="0">
                <a:solidFill>
                  <a:schemeClr val="tx1"/>
                </a:solidFill>
                <a:latin typeface="Arial" pitchFamily="34" charset="0"/>
                <a:cs typeface="Arial" pitchFamily="34" charset="0"/>
                <a:sym typeface="Wingdings" pitchFamily="2" charset="2"/>
              </a:rPr>
              <a:t>adalah jenis androgen yang berperan penting pd perkembangan pubertas anak laki-laki, seperti : perubahan fisik, perkembangan alat kelamin luar, peningkatan TB dan perubahan suara.</a:t>
            </a:r>
          </a:p>
          <a:p>
            <a:pPr marL="0" indent="0" algn="just">
              <a:buNone/>
            </a:pPr>
            <a:r>
              <a:rPr lang="en-US" sz="2300" b="1" dirty="0">
                <a:solidFill>
                  <a:schemeClr val="tx1"/>
                </a:solidFill>
                <a:latin typeface="Arial" pitchFamily="34" charset="0"/>
                <a:cs typeface="Arial" pitchFamily="34" charset="0"/>
                <a:sym typeface="Wingdings" pitchFamily="2" charset="2"/>
              </a:rPr>
              <a:t>Estradiol</a:t>
            </a:r>
            <a:r>
              <a:rPr lang="en-US" sz="2300" dirty="0">
                <a:solidFill>
                  <a:schemeClr val="tx1"/>
                </a:solidFill>
                <a:latin typeface="Arial" pitchFamily="34" charset="0"/>
                <a:cs typeface="Arial" pitchFamily="34" charset="0"/>
                <a:sym typeface="Wingdings" pitchFamily="2" charset="2"/>
              </a:rPr>
              <a:t> adalah jenis estrogen yang berperan penting pada perkembangan pubertas anak perempuan, seperti : perkembangan payudara, rahim dan perubahan tulang pada kerangka tubuh.</a:t>
            </a:r>
          </a:p>
          <a:p>
            <a:pPr marL="176213" indent="-176213">
              <a:buClrTx/>
              <a:buSzPct val="100000"/>
            </a:pPr>
            <a:r>
              <a:rPr lang="en-US" sz="2300" dirty="0">
                <a:solidFill>
                  <a:schemeClr val="tx1"/>
                </a:solidFill>
                <a:latin typeface="Arial" pitchFamily="34" charset="0"/>
                <a:cs typeface="Arial" pitchFamily="34" charset="0"/>
                <a:sym typeface="Wingdings" pitchFamily="2" charset="2"/>
              </a:rPr>
              <a:t>Di awal masa remaja, anak perempuan cenderung lebih tinggi daripada anak laki-laki. </a:t>
            </a:r>
          </a:p>
          <a:p>
            <a:pPr marL="176213" indent="-176213">
              <a:buClrTx/>
              <a:buSzPct val="100000"/>
            </a:pPr>
            <a:r>
              <a:rPr lang="en-US" sz="2300" dirty="0">
                <a:solidFill>
                  <a:schemeClr val="tx1"/>
                </a:solidFill>
                <a:latin typeface="Arial" pitchFamily="34" charset="0"/>
                <a:cs typeface="Arial" pitchFamily="34" charset="0"/>
                <a:sym typeface="Wingdings" pitchFamily="2" charset="2"/>
              </a:rPr>
              <a:t>Pertambahan BB kira-kira mengikuti jadwal perkembangan yang sama dengan pertumbuhan TB mereka.</a:t>
            </a:r>
          </a:p>
        </p:txBody>
      </p:sp>
      <p:sp>
        <p:nvSpPr>
          <p:cNvPr id="3" name="TextBox 2"/>
          <p:cNvSpPr txBox="1"/>
          <p:nvPr/>
        </p:nvSpPr>
        <p:spPr>
          <a:xfrm>
            <a:off x="1905000" y="112694"/>
            <a:ext cx="8763000" cy="954107"/>
          </a:xfrm>
          <a:prstGeom prst="rect">
            <a:avLst/>
          </a:prstGeom>
          <a:noFill/>
        </p:spPr>
        <p:txBody>
          <a:bodyPr wrap="square" rtlCol="0">
            <a:spAutoFit/>
          </a:bodyPr>
          <a:lstStyle/>
          <a:p>
            <a:pPr algn="ctr"/>
            <a:r>
              <a:rPr lang="en-US" sz="2800" dirty="0">
                <a:latin typeface="Arial Black" pitchFamily="34" charset="0"/>
              </a:rPr>
              <a:t>Androgen dan estrogen dan perannya pada perkembangan</a:t>
            </a:r>
            <a:endParaRPr lang="id-ID" dirty="0"/>
          </a:p>
        </p:txBody>
      </p:sp>
    </p:spTree>
    <p:extLst>
      <p:ext uri="{BB962C8B-B14F-4D97-AF65-F5344CB8AC3E}">
        <p14:creationId xmlns:p14="http://schemas.microsoft.com/office/powerpoint/2010/main" val="1373425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title"/>
          </p:nvPr>
        </p:nvSpPr>
        <p:spPr>
          <a:xfrm>
            <a:off x="1402080" y="655320"/>
            <a:ext cx="9144000" cy="914400"/>
          </a:xfrm>
        </p:spPr>
        <p:txBody>
          <a:bodyPr>
            <a:normAutofit fontScale="90000"/>
          </a:bodyPr>
          <a:lstStyle/>
          <a:p>
            <a:pPr lvl="0" algn="ctr"/>
            <a:r>
              <a:rPr lang="en-US" sz="3600" dirty="0">
                <a:solidFill>
                  <a:schemeClr val="tx1"/>
                </a:solidFill>
              </a:rPr>
              <a:t>Androgen dan perannya pada perkembangan</a:t>
            </a:r>
            <a:endParaRPr lang="id-ID" sz="3600" dirty="0">
              <a:solidFill>
                <a:schemeClr val="tx1"/>
              </a:solidFill>
            </a:endParaRPr>
          </a:p>
        </p:txBody>
      </p:sp>
      <p:sp>
        <p:nvSpPr>
          <p:cNvPr id="3" name="Content Placeholder 2"/>
          <p:cNvSpPr>
            <a:spLocks noGrp="1"/>
          </p:cNvSpPr>
          <p:nvPr>
            <p:ph idx="1"/>
          </p:nvPr>
        </p:nvSpPr>
        <p:spPr>
          <a:xfrm>
            <a:off x="1548384" y="2218944"/>
            <a:ext cx="9570720" cy="4261104"/>
          </a:xfrm>
        </p:spPr>
        <p:txBody>
          <a:bodyPr>
            <a:normAutofit/>
          </a:bodyPr>
          <a:lstStyle/>
          <a:p>
            <a:pPr>
              <a:buNone/>
            </a:pPr>
            <a:r>
              <a:rPr lang="en-US" dirty="0" smtClean="0"/>
              <a:t>	</a:t>
            </a:r>
            <a:r>
              <a:rPr lang="en-US" dirty="0" smtClean="0">
                <a:solidFill>
                  <a:schemeClr val="tx1"/>
                </a:solidFill>
              </a:rPr>
              <a:t>One implication of evidence that female-typical development occurs in the absence of testicular hormones is that hormones from the female gonads, the ovaries, are not needed for feminization. In fact, in rodents, and perhaps in primates as well, </a:t>
            </a:r>
            <a:r>
              <a:rPr lang="en-US" b="1" i="1" dirty="0" smtClean="0">
                <a:solidFill>
                  <a:schemeClr val="tx1"/>
                </a:solidFill>
              </a:rPr>
              <a:t>androgen is converted to estrogen within the brain, before it exerts some of its effects. </a:t>
            </a:r>
            <a:r>
              <a:rPr lang="en-US" dirty="0" smtClean="0">
                <a:solidFill>
                  <a:schemeClr val="tx1"/>
                </a:solidFill>
              </a:rPr>
              <a:t>Consequently, treating females with estrogen during early development can produce the same effects as treating them with testosterone (Collaer &amp; Hines, 1995; Goy &amp; McEwen, 1980). </a:t>
            </a:r>
          </a:p>
          <a:p>
            <a:pPr algn="r">
              <a:buNone/>
            </a:pPr>
            <a:r>
              <a:rPr lang="en-US" sz="3000" dirty="0">
                <a:solidFill>
                  <a:schemeClr val="tx1"/>
                </a:solidFill>
                <a:latin typeface="Arial Black" pitchFamily="34" charset="0"/>
                <a:ea typeface="Arial Unicode MS" pitchFamily="34" charset="-128"/>
                <a:cs typeface="Arial Unicode MS" pitchFamily="34" charset="-128"/>
              </a:rPr>
              <a:t>(Eagly dkk)</a:t>
            </a:r>
            <a:endParaRPr lang="id-ID" sz="3000" dirty="0">
              <a:solidFill>
                <a:schemeClr val="tx1"/>
              </a:solidFill>
            </a:endParaRPr>
          </a:p>
        </p:txBody>
      </p:sp>
    </p:spTree>
    <p:extLst>
      <p:ext uri="{BB962C8B-B14F-4D97-AF65-F5344CB8AC3E}">
        <p14:creationId xmlns:p14="http://schemas.microsoft.com/office/powerpoint/2010/main" val="2466051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1914144" y="630936"/>
            <a:ext cx="9144000" cy="914400"/>
          </a:xfrm>
        </p:spPr>
        <p:txBody>
          <a:bodyPr>
            <a:normAutofit fontScale="90000"/>
          </a:bodyPr>
          <a:lstStyle/>
          <a:p>
            <a:pPr lvl="0" algn="ctr"/>
            <a:r>
              <a:rPr lang="en-US" sz="3600" dirty="0">
                <a:solidFill>
                  <a:schemeClr val="tx1"/>
                </a:solidFill>
              </a:rPr>
              <a:t>Androgen dan perannya pada perkembangan</a:t>
            </a:r>
            <a:endParaRPr lang="id-ID" sz="3600" dirty="0">
              <a:solidFill>
                <a:schemeClr val="tx1"/>
              </a:solidFill>
            </a:endParaRPr>
          </a:p>
        </p:txBody>
      </p:sp>
      <p:sp>
        <p:nvSpPr>
          <p:cNvPr id="3" name="Content Placeholder 2"/>
          <p:cNvSpPr>
            <a:spLocks noGrp="1"/>
          </p:cNvSpPr>
          <p:nvPr>
            <p:ph idx="1"/>
          </p:nvPr>
        </p:nvSpPr>
        <p:spPr>
          <a:xfrm>
            <a:off x="1752600" y="2194560"/>
            <a:ext cx="8915400" cy="4663440"/>
          </a:xfrm>
        </p:spPr>
        <p:txBody>
          <a:bodyPr>
            <a:normAutofit/>
          </a:bodyPr>
          <a:lstStyle/>
          <a:p>
            <a:pPr>
              <a:buNone/>
            </a:pPr>
            <a:r>
              <a:rPr lang="en-US" dirty="0" smtClean="0"/>
              <a:t> 	</a:t>
            </a:r>
            <a:r>
              <a:rPr lang="en-US" dirty="0" smtClean="0">
                <a:solidFill>
                  <a:schemeClr val="tx1"/>
                </a:solidFill>
              </a:rPr>
              <a:t>H</a:t>
            </a:r>
            <a:r>
              <a:rPr lang="id-ID" dirty="0" smtClean="0">
                <a:solidFill>
                  <a:schemeClr val="tx1"/>
                </a:solidFill>
              </a:rPr>
              <a:t>ormonal influences</a:t>
            </a:r>
            <a:r>
              <a:rPr lang="en-US" dirty="0" smtClean="0">
                <a:solidFill>
                  <a:schemeClr val="tx1"/>
                </a:solidFill>
              </a:rPr>
              <a:t> </a:t>
            </a:r>
            <a:r>
              <a:rPr lang="id-ID" dirty="0" smtClean="0">
                <a:solidFill>
                  <a:schemeClr val="tx1"/>
                </a:solidFill>
              </a:rPr>
              <a:t>are graded</a:t>
            </a:r>
            <a:r>
              <a:rPr lang="en-US" dirty="0" smtClean="0">
                <a:solidFill>
                  <a:schemeClr val="tx1"/>
                </a:solidFill>
              </a:rPr>
              <a:t>; </a:t>
            </a:r>
            <a:r>
              <a:rPr lang="id-ID" b="1" i="1" dirty="0" smtClean="0">
                <a:solidFill>
                  <a:schemeClr val="tx1"/>
                </a:solidFill>
              </a:rPr>
              <a:t>hormonal differences during</a:t>
            </a:r>
            <a:r>
              <a:rPr lang="en-US" b="1" i="1" dirty="0" smtClean="0">
                <a:solidFill>
                  <a:schemeClr val="tx1"/>
                </a:solidFill>
              </a:rPr>
              <a:t> development could contribute to behavioral differences within each sex, as well as to differences between the sexes.</a:t>
            </a:r>
          </a:p>
          <a:p>
            <a:pPr>
              <a:buNone/>
            </a:pPr>
            <a:r>
              <a:rPr lang="en-US" dirty="0" smtClean="0">
                <a:solidFill>
                  <a:schemeClr val="tx1"/>
                </a:solidFill>
              </a:rPr>
              <a:t>	</a:t>
            </a:r>
            <a:r>
              <a:rPr lang="en-US" b="1" i="1" dirty="0" smtClean="0">
                <a:solidFill>
                  <a:schemeClr val="tx1"/>
                </a:solidFill>
              </a:rPr>
              <a:t>D</a:t>
            </a:r>
            <a:r>
              <a:rPr lang="id-ID" b="1" i="1" dirty="0" smtClean="0">
                <a:solidFill>
                  <a:schemeClr val="tx1"/>
                </a:solidFill>
              </a:rPr>
              <a:t>ifferent behaviors</a:t>
            </a:r>
            <a:r>
              <a:rPr lang="en-US" b="1" i="1" dirty="0" smtClean="0">
                <a:solidFill>
                  <a:schemeClr val="tx1"/>
                </a:solidFill>
              </a:rPr>
              <a:t> that demonstrate sex differences are influenced by hormones via somewhat different mechanisms </a:t>
            </a:r>
            <a:r>
              <a:rPr lang="en-US" dirty="0" smtClean="0">
                <a:solidFill>
                  <a:schemeClr val="tx1"/>
                </a:solidFill>
              </a:rPr>
              <a:t>(Hines, 2002) that can involve the specific hormone responsible (e.g., testosterone vs. estrogen produced from it), the times when hormones are influential, or the dosage of hormone required </a:t>
            </a:r>
            <a:r>
              <a:rPr lang="id-ID" dirty="0" smtClean="0">
                <a:solidFill>
                  <a:schemeClr val="tx1"/>
                </a:solidFill>
              </a:rPr>
              <a:t>for an effect.</a:t>
            </a:r>
            <a:endParaRPr lang="en-US" dirty="0" smtClean="0">
              <a:solidFill>
                <a:schemeClr val="tx1"/>
              </a:solidFill>
            </a:endParaRPr>
          </a:p>
          <a:p>
            <a:pPr algn="r">
              <a:buNone/>
            </a:pPr>
            <a:r>
              <a:rPr lang="en-US" sz="3000" dirty="0">
                <a:latin typeface="Arial Black" pitchFamily="34" charset="0"/>
                <a:ea typeface="Arial Unicode MS" pitchFamily="34" charset="-128"/>
                <a:cs typeface="Arial Unicode MS" pitchFamily="34" charset="-128"/>
              </a:rPr>
              <a:t>(Eagly dkk)</a:t>
            </a:r>
            <a:endParaRPr lang="id-ID" sz="3000" dirty="0"/>
          </a:p>
        </p:txBody>
      </p:sp>
    </p:spTree>
    <p:extLst>
      <p:ext uri="{BB962C8B-B14F-4D97-AF65-F5344CB8AC3E}">
        <p14:creationId xmlns:p14="http://schemas.microsoft.com/office/powerpoint/2010/main" val="28143826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3728" y="246888"/>
            <a:ext cx="9582912" cy="1374648"/>
          </a:xfrm>
        </p:spPr>
        <p:txBody>
          <a:bodyPr>
            <a:noAutofit/>
          </a:bodyPr>
          <a:lstStyle/>
          <a:p>
            <a:pPr algn="ctr"/>
            <a:r>
              <a:rPr lang="en-US" sz="3200" dirty="0">
                <a:solidFill>
                  <a:schemeClr val="tx1"/>
                </a:solidFill>
                <a:latin typeface="Arial Black" pitchFamily="34" charset="0"/>
              </a:rPr>
              <a:t>Estrogen dan perannya pada perkembangan kesehatan wanita</a:t>
            </a:r>
            <a:endParaRPr lang="id-ID" sz="3200" dirty="0">
              <a:solidFill>
                <a:schemeClr val="tx1"/>
              </a:solidFill>
              <a:latin typeface="Arial Black" pitchFamily="34" charset="0"/>
            </a:endParaRPr>
          </a:p>
        </p:txBody>
      </p:sp>
      <p:sp>
        <p:nvSpPr>
          <p:cNvPr id="3" name="Content Placeholder 2"/>
          <p:cNvSpPr>
            <a:spLocks noGrp="1"/>
          </p:cNvSpPr>
          <p:nvPr>
            <p:ph idx="1"/>
          </p:nvPr>
        </p:nvSpPr>
        <p:spPr>
          <a:xfrm>
            <a:off x="1828800" y="1889760"/>
            <a:ext cx="9387840" cy="4968240"/>
          </a:xfrm>
        </p:spPr>
        <p:txBody>
          <a:bodyPr>
            <a:normAutofit fontScale="55000" lnSpcReduction="20000"/>
          </a:bodyPr>
          <a:lstStyle/>
          <a:p>
            <a:pPr>
              <a:buNone/>
            </a:pPr>
            <a:r>
              <a:rPr lang="en-US" sz="4600" dirty="0">
                <a:solidFill>
                  <a:schemeClr val="tx1"/>
                </a:solidFill>
              </a:rPr>
              <a:t>Estrogen plays a significat role in women’s health; women are protected from heart disease by estrogen.  </a:t>
            </a:r>
          </a:p>
          <a:p>
            <a:pPr>
              <a:buNone/>
            </a:pPr>
            <a:r>
              <a:rPr lang="en-US" sz="4600" dirty="0">
                <a:solidFill>
                  <a:schemeClr val="tx1"/>
                </a:solidFill>
              </a:rPr>
              <a:t>After menopause, women’s rates of heart disease increase dramatically, because of estrogen levels drop, it may lead to decreasing the good cholesterol and increasing the bad cholesterol.</a:t>
            </a:r>
          </a:p>
          <a:p>
            <a:pPr>
              <a:buNone/>
            </a:pPr>
            <a:r>
              <a:rPr lang="en-US" sz="4600" dirty="0">
                <a:solidFill>
                  <a:schemeClr val="tx1"/>
                </a:solidFill>
              </a:rPr>
              <a:t>Estrogen also plays a hazardous role in the development of some cancers (breast cancer, endometrial cancer) and may be linked to osteoarthritis,  and autoimmune diseases (</a:t>
            </a:r>
            <a:r>
              <a:rPr lang="id-ID" sz="4600" dirty="0">
                <a:solidFill>
                  <a:schemeClr val="tx1"/>
                </a:solidFill>
              </a:rPr>
              <a:t>but whether</a:t>
            </a:r>
            <a:r>
              <a:rPr lang="en-US" sz="4600" dirty="0">
                <a:solidFill>
                  <a:schemeClr val="tx1"/>
                </a:solidFill>
              </a:rPr>
              <a:t> the links are protective or harmful is not </a:t>
            </a:r>
            <a:r>
              <a:rPr lang="id-ID" sz="4600" dirty="0">
                <a:solidFill>
                  <a:schemeClr val="tx1"/>
                </a:solidFill>
              </a:rPr>
              <a:t>clear</a:t>
            </a:r>
            <a:r>
              <a:rPr lang="en-US" sz="4600" dirty="0">
                <a:solidFill>
                  <a:schemeClr val="tx1"/>
                </a:solidFill>
              </a:rPr>
              <a:t>).     (Helgeson)</a:t>
            </a:r>
          </a:p>
          <a:p>
            <a:pPr>
              <a:buNone/>
            </a:pPr>
            <a:endParaRPr lang="id-ID" dirty="0"/>
          </a:p>
        </p:txBody>
      </p:sp>
    </p:spTree>
    <p:extLst>
      <p:ext uri="{BB962C8B-B14F-4D97-AF65-F5344CB8AC3E}">
        <p14:creationId xmlns:p14="http://schemas.microsoft.com/office/powerpoint/2010/main" val="9060174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274638"/>
            <a:ext cx="8763000" cy="1143000"/>
          </a:xfrm>
        </p:spPr>
        <p:txBody>
          <a:bodyPr>
            <a:normAutofit fontScale="90000"/>
          </a:bodyPr>
          <a:lstStyle/>
          <a:p>
            <a:pPr algn="ctr"/>
            <a:r>
              <a:rPr lang="en-US" b="1" dirty="0" smtClean="0">
                <a:solidFill>
                  <a:schemeClr val="tx1"/>
                </a:solidFill>
                <a:effectLst/>
              </a:rPr>
              <a:t>Sex hormones and differences in physical characteristics</a:t>
            </a:r>
            <a:endParaRPr lang="id-ID" b="1">
              <a:solidFill>
                <a:schemeClr val="tx1"/>
              </a:solidFill>
              <a:effectLst/>
            </a:endParaRPr>
          </a:p>
        </p:txBody>
      </p:sp>
      <p:sp>
        <p:nvSpPr>
          <p:cNvPr id="3" name="Content Placeholder 2"/>
          <p:cNvSpPr>
            <a:spLocks noGrp="1"/>
          </p:cNvSpPr>
          <p:nvPr>
            <p:ph idx="1"/>
          </p:nvPr>
        </p:nvSpPr>
        <p:spPr>
          <a:xfrm>
            <a:off x="1524000" y="2023872"/>
            <a:ext cx="9144000" cy="4834128"/>
          </a:xfrm>
        </p:spPr>
        <p:txBody>
          <a:bodyPr>
            <a:normAutofit/>
          </a:bodyPr>
          <a:lstStyle/>
          <a:p>
            <a:pPr>
              <a:buClr>
                <a:srgbClr val="C00000"/>
              </a:buClr>
              <a:buSzPct val="100000"/>
              <a:buFont typeface="Wingdings" pitchFamily="2" charset="2"/>
              <a:buChar char="§"/>
            </a:pPr>
            <a:r>
              <a:rPr lang="en-US" dirty="0" smtClean="0">
                <a:solidFill>
                  <a:schemeClr val="tx1"/>
                </a:solidFill>
              </a:rPr>
              <a:t>Sebln stlh sel telur dibuahi, embrio laki2 &amp; pr tdk dpt dibedakan. Pd bln kedua, perbedaan jenis kelamin baru muncul. Jk sel telur dibuahi oleh kromosom X, kelenjar gonad mulai membentuk ovarium. Pembuluh2nya menebal dan membentuk rahim, tuba falopii, dan 2/3 bagian dari vagina.</a:t>
            </a:r>
          </a:p>
          <a:p>
            <a:pPr>
              <a:buClr>
                <a:srgbClr val="C00000"/>
              </a:buClr>
              <a:buSzPct val="100000"/>
              <a:buFont typeface="Wingdings" pitchFamily="2" charset="2"/>
              <a:buChar char="§"/>
            </a:pPr>
            <a:r>
              <a:rPr lang="en-US" dirty="0" smtClean="0">
                <a:solidFill>
                  <a:schemeClr val="tx1"/>
                </a:solidFill>
              </a:rPr>
              <a:t>Jk sel telur dibuahi oleh kromosom Y, pd bln kedua, hormon antigen Y, yg dipercaya diproduksi oleh kromosom Y, mengubah ovarium menjadi testicle, yg memproduksi berbagai hormon : salah satunya yg terserap ke dalam bagian tubuh wanita yaitu rahim; testosterone, yg menebalkan ekor sperma; dan dihydrotestosterone, yg berpengaruh pd pembentukan penis. 							</a:t>
            </a:r>
            <a:endParaRPr lang="id-ID" dirty="0" smtClean="0">
              <a:solidFill>
                <a:schemeClr val="tx1"/>
              </a:solidFill>
            </a:endParaRPr>
          </a:p>
          <a:p>
            <a:pPr marL="0" indent="0" algn="r">
              <a:buClr>
                <a:srgbClr val="C00000"/>
              </a:buClr>
              <a:buSzPct val="100000"/>
              <a:buNone/>
            </a:pPr>
            <a:r>
              <a:rPr lang="en-US" dirty="0" smtClean="0">
                <a:solidFill>
                  <a:schemeClr val="tx1"/>
                </a:solidFill>
              </a:rPr>
              <a:t>(</a:t>
            </a:r>
            <a:r>
              <a:rPr lang="en-US" sz="2600" dirty="0">
                <a:solidFill>
                  <a:schemeClr val="tx1"/>
                </a:solidFill>
              </a:rPr>
              <a:t>Franken</a:t>
            </a:r>
            <a:r>
              <a:rPr lang="en-US" dirty="0" smtClean="0">
                <a:solidFill>
                  <a:schemeClr val="tx1"/>
                </a:solidFill>
              </a:rPr>
              <a:t>)</a:t>
            </a:r>
            <a:endParaRPr lang="id-ID" dirty="0">
              <a:solidFill>
                <a:schemeClr val="tx1"/>
              </a:solidFill>
            </a:endParaRPr>
          </a:p>
        </p:txBody>
      </p:sp>
    </p:spTree>
    <p:extLst>
      <p:ext uri="{BB962C8B-B14F-4D97-AF65-F5344CB8AC3E}">
        <p14:creationId xmlns:p14="http://schemas.microsoft.com/office/powerpoint/2010/main" val="11601025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274638"/>
            <a:ext cx="8019288" cy="1143000"/>
          </a:xfrm>
        </p:spPr>
        <p:txBody>
          <a:bodyPr>
            <a:normAutofit fontScale="90000"/>
          </a:bodyPr>
          <a:lstStyle/>
          <a:p>
            <a:pPr algn="ctr"/>
            <a:r>
              <a:rPr lang="en-US" b="1" dirty="0" smtClean="0">
                <a:solidFill>
                  <a:schemeClr val="tx1"/>
                </a:solidFill>
                <a:effectLst/>
              </a:rPr>
              <a:t>Sex hormones and intellectual functioning</a:t>
            </a:r>
            <a:endParaRPr lang="id-ID" b="1" dirty="0">
              <a:solidFill>
                <a:schemeClr val="tx1"/>
              </a:solidFill>
              <a:effectLst/>
            </a:endParaRPr>
          </a:p>
        </p:txBody>
      </p:sp>
      <p:sp>
        <p:nvSpPr>
          <p:cNvPr id="3" name="Content Placeholder 2"/>
          <p:cNvSpPr>
            <a:spLocks noGrp="1"/>
          </p:cNvSpPr>
          <p:nvPr>
            <p:ph idx="1"/>
          </p:nvPr>
        </p:nvSpPr>
        <p:spPr>
          <a:xfrm>
            <a:off x="1524000" y="1767840"/>
            <a:ext cx="9887712" cy="5090160"/>
          </a:xfrm>
        </p:spPr>
        <p:txBody>
          <a:bodyPr>
            <a:normAutofit lnSpcReduction="10000"/>
          </a:bodyPr>
          <a:lstStyle/>
          <a:p>
            <a:pPr>
              <a:buClr>
                <a:srgbClr val="C00000"/>
              </a:buClr>
              <a:buSzPct val="100000"/>
              <a:buFont typeface="Wingdings" pitchFamily="2" charset="2"/>
              <a:buChar char="§"/>
            </a:pPr>
            <a:r>
              <a:rPr lang="en-US" dirty="0" smtClean="0">
                <a:solidFill>
                  <a:schemeClr val="tx1"/>
                </a:solidFill>
              </a:rPr>
              <a:t>Laki2 cenderung lbh superior pd tugas2 visual-spasial, sementara perempuan cenderung superior  pd performa tugas2 syno</a:t>
            </a:r>
            <a:r>
              <a:rPr lang="id-ID" dirty="0" smtClean="0">
                <a:solidFill>
                  <a:schemeClr val="tx1"/>
                </a:solidFill>
              </a:rPr>
              <a:t>n</a:t>
            </a:r>
            <a:r>
              <a:rPr lang="en-US" dirty="0" smtClean="0">
                <a:solidFill>
                  <a:schemeClr val="tx1"/>
                </a:solidFill>
              </a:rPr>
              <a:t>im dan verbal fluency. </a:t>
            </a:r>
          </a:p>
          <a:p>
            <a:pPr>
              <a:buClr>
                <a:srgbClr val="C00000"/>
              </a:buClr>
              <a:buSzPct val="100000"/>
              <a:buFont typeface="Wingdings" pitchFamily="2" charset="2"/>
              <a:buChar char="§"/>
            </a:pPr>
            <a:r>
              <a:rPr lang="en-US" dirty="0" smtClean="0">
                <a:solidFill>
                  <a:schemeClr val="tx1"/>
                </a:solidFill>
              </a:rPr>
              <a:t>Perbedaan2 tersebut, berdasar riset, berkaitan dg kadar testosterone. Cthnya mnrt Kimura (1992) bhw perempuan yg memiliki kadar testosterone yg tinggi akan memiliki performa yg baik pd tugas2 spasial jk dibandingkan dg perempuan yg rendah kadar testosteronenya. Begitupun dg laki2 yg rendah kadarnya dibandingkan dg yg tinggi kadarnya.</a:t>
            </a:r>
          </a:p>
          <a:p>
            <a:pPr>
              <a:buClr>
                <a:srgbClr val="C00000"/>
              </a:buClr>
              <a:buSzPct val="100000"/>
              <a:buFont typeface="Wingdings" pitchFamily="2" charset="2"/>
              <a:buChar char="§"/>
            </a:pPr>
            <a:r>
              <a:rPr lang="en-US" dirty="0" smtClean="0">
                <a:solidFill>
                  <a:schemeClr val="tx1"/>
                </a:solidFill>
              </a:rPr>
              <a:t>Pd pemahaman matematis, laki2 yg rendah kadar testosteronenya menunjukkan kemampuan yg lbh baik dibandingkan dg yg tinggi kadar testosteronenya.  Namun pd perempuan, kadar testosterone tdk berhubungan dg pemahaman matematis.</a:t>
            </a:r>
          </a:p>
          <a:p>
            <a:pPr>
              <a:buClr>
                <a:srgbClr val="C00000"/>
              </a:buClr>
              <a:buSzPct val="100000"/>
              <a:buFont typeface="Wingdings" pitchFamily="2" charset="2"/>
              <a:buChar char="§"/>
            </a:pPr>
            <a:r>
              <a:rPr lang="en-US" dirty="0" smtClean="0">
                <a:solidFill>
                  <a:schemeClr val="tx1"/>
                </a:solidFill>
              </a:rPr>
              <a:t>Namun demikian, pengaruh lingkungan dan faktor2 lain terhubung dg kemampuan matematis sso, selain hormon semata.</a:t>
            </a:r>
          </a:p>
          <a:p>
            <a:pPr algn="r">
              <a:buClr>
                <a:srgbClr val="C00000"/>
              </a:buClr>
              <a:buSzPct val="100000"/>
              <a:buNone/>
            </a:pPr>
            <a:r>
              <a:rPr lang="en-US" dirty="0" smtClean="0">
                <a:solidFill>
                  <a:schemeClr val="tx1"/>
                </a:solidFill>
              </a:rPr>
              <a:t>(Franken)</a:t>
            </a:r>
            <a:endParaRPr lang="id-ID" dirty="0">
              <a:solidFill>
                <a:schemeClr val="tx1"/>
              </a:solidFill>
            </a:endParaRPr>
          </a:p>
        </p:txBody>
      </p:sp>
    </p:spTree>
    <p:extLst>
      <p:ext uri="{BB962C8B-B14F-4D97-AF65-F5344CB8AC3E}">
        <p14:creationId xmlns:p14="http://schemas.microsoft.com/office/powerpoint/2010/main" val="3900799803"/>
      </p:ext>
    </p:extLst>
  </p:cSld>
  <p:clrMapOvr>
    <a:masterClrMapping/>
  </p:clrMapOvr>
  <p:timing>
    <p:tnLst>
      <p:par>
        <p:cTn id="1" dur="indefinite" restart="never" nodeType="tmRoot"/>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Badge</Template>
  <TotalTime>196</TotalTime>
  <Words>1213</Words>
  <Application>Microsoft Office PowerPoint</Application>
  <PresentationFormat>Widescreen</PresentationFormat>
  <Paragraphs>60</Paragraphs>
  <Slides>15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Arial Unicode MS</vt:lpstr>
      <vt:lpstr>Arial</vt:lpstr>
      <vt:lpstr>Arial Black</vt:lpstr>
      <vt:lpstr>Arial Rounded MT Bold</vt:lpstr>
      <vt:lpstr>Calibri</vt:lpstr>
      <vt:lpstr>Gill Sans MT</vt:lpstr>
      <vt:lpstr>Impact</vt:lpstr>
      <vt:lpstr>MV Boli</vt:lpstr>
      <vt:lpstr>Wingdings</vt:lpstr>
      <vt:lpstr>Badge</vt:lpstr>
      <vt:lpstr>4. Hormon dan PENGARUHNYA PADA ORIENTASI Seksual</vt:lpstr>
      <vt:lpstr>4. Hormon dan PENGARUHNYA PADA orientasi Seksual </vt:lpstr>
      <vt:lpstr>Hormon dan pengaruhnya pada perkembangan</vt:lpstr>
      <vt:lpstr>Hormon dan pengaruhnya pada perkembangan</vt:lpstr>
      <vt:lpstr>Hormon dan pengaruhnya pada perkembangan</vt:lpstr>
      <vt:lpstr>Hormon dan pengaruhnya pada perkembangan</vt:lpstr>
      <vt:lpstr>Hormon dan pengaruhnya pada perkembangan</vt:lpstr>
      <vt:lpstr>Sistem endokrin dan perannya pada interaksi hypothalamus, kelenjar pituitary dan gonad</vt:lpstr>
      <vt:lpstr>Sistem endokrin dan perannya pd interaksi hypothalamus, kelenjar pituitary dan gonad</vt:lpstr>
      <vt:lpstr>PowerPoint Presentation</vt:lpstr>
      <vt:lpstr>Androgen dan perannya pada perkembangan</vt:lpstr>
      <vt:lpstr>Androgen dan perannya pada perkembangan</vt:lpstr>
      <vt:lpstr>Estrogen dan perannya pada perkembangan kesehatan wanita</vt:lpstr>
      <vt:lpstr>Sex hormones and differences in physical characteristics</vt:lpstr>
      <vt:lpstr>Sex hormones and intellectual functioning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 Hormon dan Perilaku Seksual</dc:title>
  <dc:creator>Windows User</dc:creator>
  <cp:lastModifiedBy>Windows User</cp:lastModifiedBy>
  <cp:revision>16</cp:revision>
  <dcterms:created xsi:type="dcterms:W3CDTF">2021-10-02T03:14:26Z</dcterms:created>
  <dcterms:modified xsi:type="dcterms:W3CDTF">2022-10-11T15:19:17Z</dcterms:modified>
</cp:coreProperties>
</file>